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57" r:id="rId4"/>
    <p:sldId id="259" r:id="rId5"/>
    <p:sldId id="260"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0" autoAdjust="0"/>
    <p:restoredTop sz="94660"/>
  </p:normalViewPr>
  <p:slideViewPr>
    <p:cSldViewPr snapToGrid="0">
      <p:cViewPr varScale="1">
        <p:scale>
          <a:sx n="93" d="100"/>
          <a:sy n="93" d="100"/>
        </p:scale>
        <p:origin x="9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B5DA-E9B3-40F7-A7D4-F261433C63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5BEC95-ADB5-4080-BDF0-7C04A745A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8561AC-3D9B-4521-917C-CC0D22BC24E5}"/>
              </a:ext>
            </a:extLst>
          </p:cNvPr>
          <p:cNvSpPr>
            <a:spLocks noGrp="1"/>
          </p:cNvSpPr>
          <p:nvPr>
            <p:ph type="dt" sz="half" idx="10"/>
          </p:nvPr>
        </p:nvSpPr>
        <p:spPr/>
        <p:txBody>
          <a:bodyPr/>
          <a:lstStyle/>
          <a:p>
            <a:fld id="{BD22C118-15D4-4C43-B9CB-1D8E8AC89E78}" type="datetimeFigureOut">
              <a:rPr lang="en-US" smtClean="0"/>
              <a:t>2/26/2021</a:t>
            </a:fld>
            <a:endParaRPr lang="en-US"/>
          </a:p>
        </p:txBody>
      </p:sp>
      <p:sp>
        <p:nvSpPr>
          <p:cNvPr id="5" name="Footer Placeholder 4">
            <a:extLst>
              <a:ext uri="{FF2B5EF4-FFF2-40B4-BE49-F238E27FC236}">
                <a16:creationId xmlns:a16="http://schemas.microsoft.com/office/drawing/2014/main" id="{5E20A704-D974-4B4D-9D40-F958FC1BB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A3F06B-94E8-4EFD-A554-D54DE96711EC}"/>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2897225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9E140-DE12-46C3-BD16-184FE07ABB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04779C-64CD-4AB4-848C-12DB772366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FE8E6-B4F4-4D8A-8C2A-9B3B08CAD235}"/>
              </a:ext>
            </a:extLst>
          </p:cNvPr>
          <p:cNvSpPr>
            <a:spLocks noGrp="1"/>
          </p:cNvSpPr>
          <p:nvPr>
            <p:ph type="dt" sz="half" idx="10"/>
          </p:nvPr>
        </p:nvSpPr>
        <p:spPr/>
        <p:txBody>
          <a:bodyPr/>
          <a:lstStyle/>
          <a:p>
            <a:fld id="{BD22C118-15D4-4C43-B9CB-1D8E8AC89E78}" type="datetimeFigureOut">
              <a:rPr lang="en-US" smtClean="0"/>
              <a:t>2/26/2021</a:t>
            </a:fld>
            <a:endParaRPr lang="en-US"/>
          </a:p>
        </p:txBody>
      </p:sp>
      <p:sp>
        <p:nvSpPr>
          <p:cNvPr id="5" name="Footer Placeholder 4">
            <a:extLst>
              <a:ext uri="{FF2B5EF4-FFF2-40B4-BE49-F238E27FC236}">
                <a16:creationId xmlns:a16="http://schemas.microsoft.com/office/drawing/2014/main" id="{F2510677-383A-4C36-9DBD-C52AFADAD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5CA23-9497-49BD-9034-B37C1E399CD1}"/>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3230683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9C1B96-A679-40A1-B74E-902DD6A9E4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5C2A8B-D4F7-442F-B9AE-8C9A1A2B51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DC4C76-8039-4147-B731-F2130E01F206}"/>
              </a:ext>
            </a:extLst>
          </p:cNvPr>
          <p:cNvSpPr>
            <a:spLocks noGrp="1"/>
          </p:cNvSpPr>
          <p:nvPr>
            <p:ph type="dt" sz="half" idx="10"/>
          </p:nvPr>
        </p:nvSpPr>
        <p:spPr/>
        <p:txBody>
          <a:bodyPr/>
          <a:lstStyle/>
          <a:p>
            <a:fld id="{BD22C118-15D4-4C43-B9CB-1D8E8AC89E78}" type="datetimeFigureOut">
              <a:rPr lang="en-US" smtClean="0"/>
              <a:t>2/26/2021</a:t>
            </a:fld>
            <a:endParaRPr lang="en-US"/>
          </a:p>
        </p:txBody>
      </p:sp>
      <p:sp>
        <p:nvSpPr>
          <p:cNvPr id="5" name="Footer Placeholder 4">
            <a:extLst>
              <a:ext uri="{FF2B5EF4-FFF2-40B4-BE49-F238E27FC236}">
                <a16:creationId xmlns:a16="http://schemas.microsoft.com/office/drawing/2014/main" id="{06107DE9-1414-40C0-A64A-47A217A11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913DC-5CFC-4F93-9E6D-061DDF70CE57}"/>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3706122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EFA2-A3A1-49D1-B21C-AA18C5F47C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8B9D12-9876-4072-8DC7-8408DB1DD4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05AB28-AC6F-44B9-96AB-90B07FBC49C5}"/>
              </a:ext>
            </a:extLst>
          </p:cNvPr>
          <p:cNvSpPr>
            <a:spLocks noGrp="1"/>
          </p:cNvSpPr>
          <p:nvPr>
            <p:ph type="dt" sz="half" idx="10"/>
          </p:nvPr>
        </p:nvSpPr>
        <p:spPr/>
        <p:txBody>
          <a:bodyPr/>
          <a:lstStyle/>
          <a:p>
            <a:fld id="{BD22C118-15D4-4C43-B9CB-1D8E8AC89E78}" type="datetimeFigureOut">
              <a:rPr lang="en-US" smtClean="0"/>
              <a:t>2/26/2021</a:t>
            </a:fld>
            <a:endParaRPr lang="en-US"/>
          </a:p>
        </p:txBody>
      </p:sp>
      <p:sp>
        <p:nvSpPr>
          <p:cNvPr id="5" name="Footer Placeholder 4">
            <a:extLst>
              <a:ext uri="{FF2B5EF4-FFF2-40B4-BE49-F238E27FC236}">
                <a16:creationId xmlns:a16="http://schemas.microsoft.com/office/drawing/2014/main" id="{5A1A0551-0CC3-4037-8602-63B9BCE58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684A5-2A7D-4388-A712-342CE37AB02F}"/>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2400000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48AE-1981-4F9A-8D9D-5A874A0C44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A91D26-4587-4EBC-B016-349E5D888F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79B38C-C4F2-45B0-9351-A758E0DF8D9A}"/>
              </a:ext>
            </a:extLst>
          </p:cNvPr>
          <p:cNvSpPr>
            <a:spLocks noGrp="1"/>
          </p:cNvSpPr>
          <p:nvPr>
            <p:ph type="dt" sz="half" idx="10"/>
          </p:nvPr>
        </p:nvSpPr>
        <p:spPr/>
        <p:txBody>
          <a:bodyPr/>
          <a:lstStyle/>
          <a:p>
            <a:fld id="{BD22C118-15D4-4C43-B9CB-1D8E8AC89E78}" type="datetimeFigureOut">
              <a:rPr lang="en-US" smtClean="0"/>
              <a:t>2/26/2021</a:t>
            </a:fld>
            <a:endParaRPr lang="en-US"/>
          </a:p>
        </p:txBody>
      </p:sp>
      <p:sp>
        <p:nvSpPr>
          <p:cNvPr id="5" name="Footer Placeholder 4">
            <a:extLst>
              <a:ext uri="{FF2B5EF4-FFF2-40B4-BE49-F238E27FC236}">
                <a16:creationId xmlns:a16="http://schemas.microsoft.com/office/drawing/2014/main" id="{B581E023-7993-4FE6-BBF6-6619D74F2C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0C84E-35FD-4D9C-A026-F8D5BC1924D2}"/>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4253929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565B-DBB1-4F03-A6ED-30613C1A4E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FF441D-4E9D-4C95-AEFB-85E6B0CA0D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114A7E-6A75-47BD-ACC0-F3B7F68C51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917F92-E810-4DBE-A85C-E76DA842E8DB}"/>
              </a:ext>
            </a:extLst>
          </p:cNvPr>
          <p:cNvSpPr>
            <a:spLocks noGrp="1"/>
          </p:cNvSpPr>
          <p:nvPr>
            <p:ph type="dt" sz="half" idx="10"/>
          </p:nvPr>
        </p:nvSpPr>
        <p:spPr/>
        <p:txBody>
          <a:bodyPr/>
          <a:lstStyle/>
          <a:p>
            <a:fld id="{BD22C118-15D4-4C43-B9CB-1D8E8AC89E78}" type="datetimeFigureOut">
              <a:rPr lang="en-US" smtClean="0"/>
              <a:t>2/26/2021</a:t>
            </a:fld>
            <a:endParaRPr lang="en-US"/>
          </a:p>
        </p:txBody>
      </p:sp>
      <p:sp>
        <p:nvSpPr>
          <p:cNvPr id="6" name="Footer Placeholder 5">
            <a:extLst>
              <a:ext uri="{FF2B5EF4-FFF2-40B4-BE49-F238E27FC236}">
                <a16:creationId xmlns:a16="http://schemas.microsoft.com/office/drawing/2014/main" id="{69D41584-3183-406A-849D-8D7FFF239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F369D8-5810-4302-AEC1-30ACB00E6860}"/>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3006675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E0D88-8224-4F48-A948-CFF3015C9F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A0344-CE71-40D2-A5E1-BBC28755D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143344-1680-4B96-B585-C15E1B166D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5D55C-672C-4EC1-90A4-C56B88CF9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EE1680-E889-491B-BA20-229BF4988B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362618-1B6A-4F84-AE7B-C0B1FCEB1951}"/>
              </a:ext>
            </a:extLst>
          </p:cNvPr>
          <p:cNvSpPr>
            <a:spLocks noGrp="1"/>
          </p:cNvSpPr>
          <p:nvPr>
            <p:ph type="dt" sz="half" idx="10"/>
          </p:nvPr>
        </p:nvSpPr>
        <p:spPr/>
        <p:txBody>
          <a:bodyPr/>
          <a:lstStyle/>
          <a:p>
            <a:fld id="{BD22C118-15D4-4C43-B9CB-1D8E8AC89E78}" type="datetimeFigureOut">
              <a:rPr lang="en-US" smtClean="0"/>
              <a:t>2/26/2021</a:t>
            </a:fld>
            <a:endParaRPr lang="en-US"/>
          </a:p>
        </p:txBody>
      </p:sp>
      <p:sp>
        <p:nvSpPr>
          <p:cNvPr id="8" name="Footer Placeholder 7">
            <a:extLst>
              <a:ext uri="{FF2B5EF4-FFF2-40B4-BE49-F238E27FC236}">
                <a16:creationId xmlns:a16="http://schemas.microsoft.com/office/drawing/2014/main" id="{6D283AE1-E9F4-47D8-8674-CFA7F6B699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85A3E8-9BFB-4512-84CF-0BAC8FE64960}"/>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780137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442E-EAA1-4C97-8218-2F70BCB35B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BF99C-80E4-4A7C-8C96-45A123C03AD2}"/>
              </a:ext>
            </a:extLst>
          </p:cNvPr>
          <p:cNvSpPr>
            <a:spLocks noGrp="1"/>
          </p:cNvSpPr>
          <p:nvPr>
            <p:ph type="dt" sz="half" idx="10"/>
          </p:nvPr>
        </p:nvSpPr>
        <p:spPr/>
        <p:txBody>
          <a:bodyPr/>
          <a:lstStyle/>
          <a:p>
            <a:fld id="{BD22C118-15D4-4C43-B9CB-1D8E8AC89E78}" type="datetimeFigureOut">
              <a:rPr lang="en-US" smtClean="0"/>
              <a:t>2/26/2021</a:t>
            </a:fld>
            <a:endParaRPr lang="en-US"/>
          </a:p>
        </p:txBody>
      </p:sp>
      <p:sp>
        <p:nvSpPr>
          <p:cNvPr id="4" name="Footer Placeholder 3">
            <a:extLst>
              <a:ext uri="{FF2B5EF4-FFF2-40B4-BE49-F238E27FC236}">
                <a16:creationId xmlns:a16="http://schemas.microsoft.com/office/drawing/2014/main" id="{B1380FDB-4C27-4E0E-987F-B2A77875B9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AA5BF3-79DD-48FD-9191-E1418EA033F5}"/>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91682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E74189-ECB5-433B-8550-3F15FCFA9936}"/>
              </a:ext>
            </a:extLst>
          </p:cNvPr>
          <p:cNvSpPr>
            <a:spLocks noGrp="1"/>
          </p:cNvSpPr>
          <p:nvPr>
            <p:ph type="dt" sz="half" idx="10"/>
          </p:nvPr>
        </p:nvSpPr>
        <p:spPr/>
        <p:txBody>
          <a:bodyPr/>
          <a:lstStyle/>
          <a:p>
            <a:fld id="{BD22C118-15D4-4C43-B9CB-1D8E8AC89E78}" type="datetimeFigureOut">
              <a:rPr lang="en-US" smtClean="0"/>
              <a:t>2/26/2021</a:t>
            </a:fld>
            <a:endParaRPr lang="en-US"/>
          </a:p>
        </p:txBody>
      </p:sp>
      <p:sp>
        <p:nvSpPr>
          <p:cNvPr id="3" name="Footer Placeholder 2">
            <a:extLst>
              <a:ext uri="{FF2B5EF4-FFF2-40B4-BE49-F238E27FC236}">
                <a16:creationId xmlns:a16="http://schemas.microsoft.com/office/drawing/2014/main" id="{35301992-421A-4061-B392-C1A91ECDB0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1B9766-7EE5-40ED-886B-0622C0B6AC82}"/>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2557407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924D-6B94-43CA-A6B6-A25838B33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CE9679-9366-491D-A6EC-DFABC7C23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84507B-2CA5-4565-90E3-6217484671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513D2B-2CB1-4D10-A695-97607914DF57}"/>
              </a:ext>
            </a:extLst>
          </p:cNvPr>
          <p:cNvSpPr>
            <a:spLocks noGrp="1"/>
          </p:cNvSpPr>
          <p:nvPr>
            <p:ph type="dt" sz="half" idx="10"/>
          </p:nvPr>
        </p:nvSpPr>
        <p:spPr/>
        <p:txBody>
          <a:bodyPr/>
          <a:lstStyle/>
          <a:p>
            <a:fld id="{BD22C118-15D4-4C43-B9CB-1D8E8AC89E78}" type="datetimeFigureOut">
              <a:rPr lang="en-US" smtClean="0"/>
              <a:t>2/26/2021</a:t>
            </a:fld>
            <a:endParaRPr lang="en-US"/>
          </a:p>
        </p:txBody>
      </p:sp>
      <p:sp>
        <p:nvSpPr>
          <p:cNvPr id="6" name="Footer Placeholder 5">
            <a:extLst>
              <a:ext uri="{FF2B5EF4-FFF2-40B4-BE49-F238E27FC236}">
                <a16:creationId xmlns:a16="http://schemas.microsoft.com/office/drawing/2014/main" id="{6EA4AE5D-31C1-45E7-979B-D098FA39B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A67D1-F1B0-4E16-B242-53FAFED4A7BF}"/>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377590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4B6A-7821-4D8A-A853-0E369915C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C3330-EB42-4F1C-B484-EA05747AA6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40579D-1B7B-43C0-9F5D-EAC78947E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ED02D7-C0FA-4D49-B126-27F124BDE31A}"/>
              </a:ext>
            </a:extLst>
          </p:cNvPr>
          <p:cNvSpPr>
            <a:spLocks noGrp="1"/>
          </p:cNvSpPr>
          <p:nvPr>
            <p:ph type="dt" sz="half" idx="10"/>
          </p:nvPr>
        </p:nvSpPr>
        <p:spPr/>
        <p:txBody>
          <a:bodyPr/>
          <a:lstStyle/>
          <a:p>
            <a:fld id="{BD22C118-15D4-4C43-B9CB-1D8E8AC89E78}" type="datetimeFigureOut">
              <a:rPr lang="en-US" smtClean="0"/>
              <a:t>2/26/2021</a:t>
            </a:fld>
            <a:endParaRPr lang="en-US"/>
          </a:p>
        </p:txBody>
      </p:sp>
      <p:sp>
        <p:nvSpPr>
          <p:cNvPr id="6" name="Footer Placeholder 5">
            <a:extLst>
              <a:ext uri="{FF2B5EF4-FFF2-40B4-BE49-F238E27FC236}">
                <a16:creationId xmlns:a16="http://schemas.microsoft.com/office/drawing/2014/main" id="{55AA3C78-5898-4ADC-A701-D2ED8F683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D74730-454E-4C9B-82B8-524B0D2013EC}"/>
              </a:ext>
            </a:extLst>
          </p:cNvPr>
          <p:cNvSpPr>
            <a:spLocks noGrp="1"/>
          </p:cNvSpPr>
          <p:nvPr>
            <p:ph type="sldNum" sz="quarter" idx="12"/>
          </p:nvPr>
        </p:nvSpPr>
        <p:spPr/>
        <p:txBody>
          <a:bodyPr/>
          <a:lstStyle/>
          <a:p>
            <a:fld id="{027DED58-52AD-4B01-B2F1-BF3C7E12ECEE}" type="slidenum">
              <a:rPr lang="en-US" smtClean="0"/>
              <a:t>‹#›</a:t>
            </a:fld>
            <a:endParaRPr lang="en-US"/>
          </a:p>
        </p:txBody>
      </p:sp>
    </p:spTree>
    <p:extLst>
      <p:ext uri="{BB962C8B-B14F-4D97-AF65-F5344CB8AC3E}">
        <p14:creationId xmlns:p14="http://schemas.microsoft.com/office/powerpoint/2010/main" val="266609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0FBE70-0073-48FC-80F7-FB38CE679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B34AC1-40D2-4AAD-95DF-FD793BA639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FE4E6-1F91-4224-8387-3417EE68BA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22C118-15D4-4C43-B9CB-1D8E8AC89E78}" type="datetimeFigureOut">
              <a:rPr lang="en-US" smtClean="0"/>
              <a:t>2/26/2021</a:t>
            </a:fld>
            <a:endParaRPr lang="en-US"/>
          </a:p>
        </p:txBody>
      </p:sp>
      <p:sp>
        <p:nvSpPr>
          <p:cNvPr id="5" name="Footer Placeholder 4">
            <a:extLst>
              <a:ext uri="{FF2B5EF4-FFF2-40B4-BE49-F238E27FC236}">
                <a16:creationId xmlns:a16="http://schemas.microsoft.com/office/drawing/2014/main" id="{0E32F5BC-85A7-47D9-B6D0-76EF22149D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7D3462-1D66-4BF8-99BD-AC8A8B618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DED58-52AD-4B01-B2F1-BF3C7E12ECEE}" type="slidenum">
              <a:rPr lang="en-US" smtClean="0"/>
              <a:t>‹#›</a:t>
            </a:fld>
            <a:endParaRPr lang="en-US"/>
          </a:p>
        </p:txBody>
      </p:sp>
    </p:spTree>
    <p:extLst>
      <p:ext uri="{BB962C8B-B14F-4D97-AF65-F5344CB8AC3E}">
        <p14:creationId xmlns:p14="http://schemas.microsoft.com/office/powerpoint/2010/main" val="2240168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Video 31">
            <a:extLst>
              <a:ext uri="{FF2B5EF4-FFF2-40B4-BE49-F238E27FC236}">
                <a16:creationId xmlns:a16="http://schemas.microsoft.com/office/drawing/2014/main" id="{5F80B3CC-5A48-46FC-BC53-FD3A58E97D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38" name="Rectangle 3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844F1-1C48-4232-BBCE-6FFAB6D741D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Trend Analysis with Confidence Measure for Crypto and Other Assets</a:t>
            </a:r>
          </a:p>
        </p:txBody>
      </p:sp>
    </p:spTree>
    <p:extLst>
      <p:ext uri="{BB962C8B-B14F-4D97-AF65-F5344CB8AC3E}">
        <p14:creationId xmlns:p14="http://schemas.microsoft.com/office/powerpoint/2010/main" val="12090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2"/>
                                        </p:tgtEl>
                                      </p:cBhvr>
                                    </p:cmd>
                                  </p:childTnLst>
                                </p:cTn>
                              </p:par>
                            </p:childTnLst>
                          </p:cTn>
                        </p:par>
                      </p:childTnLst>
                    </p:cTn>
                  </p:par>
                </p:childTnLst>
              </p:cTn>
              <p:nextCondLst>
                <p:cond evt="onClick" delay="0">
                  <p:tgtEl>
                    <p:spTgt spid="32"/>
                  </p:tgtEl>
                </p:cond>
              </p:nextCondLst>
            </p:seq>
            <p:video>
              <p:cMediaNode mute="1">
                <p:cTn id="12" repeatCount="indefinite" fill="hold" display="0">
                  <p:stCondLst>
                    <p:cond delay="indefinite"/>
                  </p:stCondLst>
                </p:cTn>
                <p:tgtEl>
                  <p:spTgt spid="3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Shape 9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Shape 9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Shape 9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Rectangle 9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Rectangle 10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103" name="Freeform: Shape 10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Shape 10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E2B844F1-1C48-4232-BBCE-6FFAB6D741D0}"/>
              </a:ext>
            </a:extLst>
          </p:cNvPr>
          <p:cNvSpPr>
            <a:spLocks noGrp="1"/>
          </p:cNvSpPr>
          <p:nvPr>
            <p:ph type="ctrTitle"/>
          </p:nvPr>
        </p:nvSpPr>
        <p:spPr>
          <a:xfrm>
            <a:off x="3204642" y="2353641"/>
            <a:ext cx="5782716" cy="2150719"/>
          </a:xfrm>
          <a:noFill/>
        </p:spPr>
        <p:txBody>
          <a:bodyPr anchor="ctr">
            <a:normAutofit/>
          </a:bodyPr>
          <a:lstStyle/>
          <a:p>
            <a:r>
              <a:rPr lang="en-US" sz="3600" b="1" u="sng" dirty="0">
                <a:solidFill>
                  <a:srgbClr val="0070C0"/>
                </a:solidFill>
              </a:rPr>
              <a:t>CS 7641 – Machine Learning</a:t>
            </a:r>
            <a:br>
              <a:rPr lang="en-US" sz="3600" b="1" u="sng" dirty="0">
                <a:solidFill>
                  <a:srgbClr val="0070C0"/>
                </a:solidFill>
              </a:rPr>
            </a:br>
            <a:r>
              <a:rPr lang="en-US" sz="3600" b="1" u="sng" dirty="0">
                <a:solidFill>
                  <a:srgbClr val="0070C0"/>
                </a:solidFill>
              </a:rPr>
              <a:t>TEAM 6</a:t>
            </a:r>
          </a:p>
        </p:txBody>
      </p:sp>
      <p:sp>
        <p:nvSpPr>
          <p:cNvPr id="107" name="Freeform: Shape 10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Rectangle 10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A25252E3-18EB-45B0-BA7F-7E8F87E9E5D8}"/>
              </a:ext>
            </a:extLst>
          </p:cNvPr>
          <p:cNvSpPr txBox="1"/>
          <p:nvPr/>
        </p:nvSpPr>
        <p:spPr>
          <a:xfrm>
            <a:off x="3093504" y="4799894"/>
            <a:ext cx="1753173" cy="400110"/>
          </a:xfrm>
          <a:prstGeom prst="rect">
            <a:avLst/>
          </a:prstGeom>
          <a:noFill/>
        </p:spPr>
        <p:txBody>
          <a:bodyPr wrap="square" rtlCol="0">
            <a:spAutoFit/>
          </a:bodyPr>
          <a:lstStyle/>
          <a:p>
            <a:r>
              <a:rPr lang="en-US" sz="2000" dirty="0">
                <a:solidFill>
                  <a:srgbClr val="0070C0"/>
                </a:solidFill>
              </a:rPr>
              <a:t>Vikas</a:t>
            </a:r>
            <a:endParaRPr lang="en-US" dirty="0">
              <a:solidFill>
                <a:srgbClr val="0070C0"/>
              </a:solidFill>
            </a:endParaRPr>
          </a:p>
        </p:txBody>
      </p:sp>
      <p:sp>
        <p:nvSpPr>
          <p:cNvPr id="85" name="TextBox 84">
            <a:extLst>
              <a:ext uri="{FF2B5EF4-FFF2-40B4-BE49-F238E27FC236}">
                <a16:creationId xmlns:a16="http://schemas.microsoft.com/office/drawing/2014/main" id="{CFF2C876-F93D-4B29-A639-BFB40CD31AE7}"/>
              </a:ext>
            </a:extLst>
          </p:cNvPr>
          <p:cNvSpPr txBox="1"/>
          <p:nvPr/>
        </p:nvSpPr>
        <p:spPr>
          <a:xfrm>
            <a:off x="3093505" y="1626099"/>
            <a:ext cx="1753173" cy="400110"/>
          </a:xfrm>
          <a:prstGeom prst="rect">
            <a:avLst/>
          </a:prstGeom>
          <a:noFill/>
        </p:spPr>
        <p:txBody>
          <a:bodyPr wrap="square" rtlCol="0">
            <a:spAutoFit/>
          </a:bodyPr>
          <a:lstStyle/>
          <a:p>
            <a:r>
              <a:rPr lang="en-US" sz="2000" dirty="0">
                <a:solidFill>
                  <a:srgbClr val="0070C0"/>
                </a:solidFill>
              </a:rPr>
              <a:t>Karan</a:t>
            </a:r>
            <a:endParaRPr lang="en-US" dirty="0">
              <a:solidFill>
                <a:srgbClr val="0070C0"/>
              </a:solidFill>
            </a:endParaRPr>
          </a:p>
        </p:txBody>
      </p:sp>
      <p:sp>
        <p:nvSpPr>
          <p:cNvPr id="86" name="TextBox 85">
            <a:extLst>
              <a:ext uri="{FF2B5EF4-FFF2-40B4-BE49-F238E27FC236}">
                <a16:creationId xmlns:a16="http://schemas.microsoft.com/office/drawing/2014/main" id="{BC80863C-909A-4BC5-AA3E-8CB82FAD3AEE}"/>
              </a:ext>
            </a:extLst>
          </p:cNvPr>
          <p:cNvSpPr txBox="1"/>
          <p:nvPr/>
        </p:nvSpPr>
        <p:spPr>
          <a:xfrm>
            <a:off x="8163653" y="1528659"/>
            <a:ext cx="1753173" cy="400110"/>
          </a:xfrm>
          <a:prstGeom prst="rect">
            <a:avLst/>
          </a:prstGeom>
          <a:noFill/>
        </p:spPr>
        <p:txBody>
          <a:bodyPr wrap="square" rtlCol="0">
            <a:spAutoFit/>
          </a:bodyPr>
          <a:lstStyle/>
          <a:p>
            <a:r>
              <a:rPr lang="en-US" sz="2000" dirty="0" err="1">
                <a:solidFill>
                  <a:srgbClr val="0070C0"/>
                </a:solidFill>
              </a:rPr>
              <a:t>Youngsuk</a:t>
            </a:r>
            <a:endParaRPr lang="en-US" dirty="0">
              <a:solidFill>
                <a:srgbClr val="0070C0"/>
              </a:solidFill>
            </a:endParaRPr>
          </a:p>
        </p:txBody>
      </p:sp>
      <p:sp>
        <p:nvSpPr>
          <p:cNvPr id="87" name="TextBox 86">
            <a:extLst>
              <a:ext uri="{FF2B5EF4-FFF2-40B4-BE49-F238E27FC236}">
                <a16:creationId xmlns:a16="http://schemas.microsoft.com/office/drawing/2014/main" id="{364C20FF-7B85-4282-BAD7-380F351BCA67}"/>
              </a:ext>
            </a:extLst>
          </p:cNvPr>
          <p:cNvSpPr txBox="1"/>
          <p:nvPr/>
        </p:nvSpPr>
        <p:spPr>
          <a:xfrm>
            <a:off x="8399447" y="4799894"/>
            <a:ext cx="1753173" cy="400110"/>
          </a:xfrm>
          <a:prstGeom prst="rect">
            <a:avLst/>
          </a:prstGeom>
          <a:noFill/>
        </p:spPr>
        <p:txBody>
          <a:bodyPr wrap="square" rtlCol="0">
            <a:spAutoFit/>
          </a:bodyPr>
          <a:lstStyle/>
          <a:p>
            <a:r>
              <a:rPr lang="en-US" sz="2000" dirty="0">
                <a:solidFill>
                  <a:srgbClr val="0070C0"/>
                </a:solidFill>
              </a:rPr>
              <a:t>Himanshu</a:t>
            </a:r>
            <a:endParaRPr lang="en-US" dirty="0">
              <a:solidFill>
                <a:srgbClr val="0070C0"/>
              </a:solidFill>
            </a:endParaRPr>
          </a:p>
        </p:txBody>
      </p:sp>
      <p:sp>
        <p:nvSpPr>
          <p:cNvPr id="88" name="TextBox 87">
            <a:extLst>
              <a:ext uri="{FF2B5EF4-FFF2-40B4-BE49-F238E27FC236}">
                <a16:creationId xmlns:a16="http://schemas.microsoft.com/office/drawing/2014/main" id="{41296939-A6B7-4D52-9EA0-6CEA0586A6F1}"/>
              </a:ext>
            </a:extLst>
          </p:cNvPr>
          <p:cNvSpPr txBox="1"/>
          <p:nvPr/>
        </p:nvSpPr>
        <p:spPr>
          <a:xfrm>
            <a:off x="1577495" y="3182442"/>
            <a:ext cx="1753173" cy="400110"/>
          </a:xfrm>
          <a:prstGeom prst="rect">
            <a:avLst/>
          </a:prstGeom>
          <a:noFill/>
        </p:spPr>
        <p:txBody>
          <a:bodyPr wrap="square" rtlCol="0">
            <a:spAutoFit/>
          </a:bodyPr>
          <a:lstStyle/>
          <a:p>
            <a:r>
              <a:rPr lang="en-US" sz="2000" dirty="0">
                <a:solidFill>
                  <a:srgbClr val="0070C0"/>
                </a:solidFill>
              </a:rPr>
              <a:t>Tien</a:t>
            </a:r>
          </a:p>
        </p:txBody>
      </p:sp>
      <p:sp>
        <p:nvSpPr>
          <p:cNvPr id="90" name="TextBox 89">
            <a:extLst>
              <a:ext uri="{FF2B5EF4-FFF2-40B4-BE49-F238E27FC236}">
                <a16:creationId xmlns:a16="http://schemas.microsoft.com/office/drawing/2014/main" id="{0407E45C-B439-432F-928F-888A69FDDC71}"/>
              </a:ext>
            </a:extLst>
          </p:cNvPr>
          <p:cNvSpPr txBox="1"/>
          <p:nvPr/>
        </p:nvSpPr>
        <p:spPr>
          <a:xfrm>
            <a:off x="9791962" y="3206900"/>
            <a:ext cx="1753173" cy="646331"/>
          </a:xfrm>
          <a:prstGeom prst="rect">
            <a:avLst/>
          </a:prstGeom>
          <a:noFill/>
        </p:spPr>
        <p:txBody>
          <a:bodyPr wrap="square" rtlCol="0">
            <a:spAutoFit/>
          </a:bodyPr>
          <a:lstStyle/>
          <a:p>
            <a:r>
              <a:rPr lang="en-US" dirty="0">
                <a:solidFill>
                  <a:srgbClr val="0070C0"/>
                </a:solidFill>
              </a:rPr>
              <a:t>*Symmetric     Noise</a:t>
            </a:r>
          </a:p>
        </p:txBody>
      </p:sp>
    </p:spTree>
    <p:extLst>
      <p:ext uri="{BB962C8B-B14F-4D97-AF65-F5344CB8AC3E}">
        <p14:creationId xmlns:p14="http://schemas.microsoft.com/office/powerpoint/2010/main" val="182909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14741-33F9-4D8E-8691-796661F70A4E}"/>
              </a:ext>
            </a:extLst>
          </p:cNvPr>
          <p:cNvSpPr>
            <a:spLocks noGrp="1"/>
          </p:cNvSpPr>
          <p:nvPr>
            <p:ph type="title"/>
          </p:nvPr>
        </p:nvSpPr>
        <p:spPr>
          <a:xfrm>
            <a:off x="643467" y="321734"/>
            <a:ext cx="10905066" cy="1135737"/>
          </a:xfrm>
        </p:spPr>
        <p:txBody>
          <a:bodyPr>
            <a:normAutofit/>
          </a:bodyPr>
          <a:lstStyle/>
          <a:p>
            <a:pPr algn="ctr"/>
            <a:r>
              <a:rPr lang="en-US" u="sng" dirty="0"/>
              <a:t>Introduction</a:t>
            </a:r>
          </a:p>
        </p:txBody>
      </p:sp>
      <p:sp>
        <p:nvSpPr>
          <p:cNvPr id="3" name="Content Placeholder 2">
            <a:extLst>
              <a:ext uri="{FF2B5EF4-FFF2-40B4-BE49-F238E27FC236}">
                <a16:creationId xmlns:a16="http://schemas.microsoft.com/office/drawing/2014/main" id="{C0B610EF-D0E9-44E2-ACE8-FA52B43FA0F1}"/>
              </a:ext>
            </a:extLst>
          </p:cNvPr>
          <p:cNvSpPr>
            <a:spLocks noGrp="1"/>
          </p:cNvSpPr>
          <p:nvPr>
            <p:ph idx="1"/>
          </p:nvPr>
        </p:nvSpPr>
        <p:spPr>
          <a:xfrm>
            <a:off x="1478165" y="1782981"/>
            <a:ext cx="8889618" cy="4393982"/>
          </a:xfrm>
        </p:spPr>
        <p:txBody>
          <a:bodyPr>
            <a:noAutofit/>
          </a:bodyPr>
          <a:lstStyle/>
          <a:p>
            <a:r>
              <a:rPr lang="en-US" sz="2600" dirty="0"/>
              <a:t>Stock Market involve multivariate probabilities and is very sensitive to external and random noise which makes the price prediction very challenging and often meaningless. </a:t>
            </a:r>
          </a:p>
          <a:p>
            <a:endParaRPr lang="en-US" sz="2600" dirty="0"/>
          </a:p>
          <a:p>
            <a:r>
              <a:rPr lang="en-US" sz="2600" dirty="0"/>
              <a:t>Trend or the direction of the price can however be estimated with a fair accuracy using a combination of technical indicators and machine learning techniques on a soft assignment basis.</a:t>
            </a:r>
          </a:p>
          <a:p>
            <a:endParaRPr lang="en-US" sz="2600" dirty="0"/>
          </a:p>
          <a:p>
            <a:r>
              <a:rPr lang="en-US" sz="2600" dirty="0"/>
              <a:t>Cryptocurrencies has gained a lot of traction recently and has openly available datasets (live and historical) to test our models effectively. </a:t>
            </a:r>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4930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61B29F-A71A-4460-ACBF-C1AFF5A98DFF}"/>
              </a:ext>
            </a:extLst>
          </p:cNvPr>
          <p:cNvSpPr>
            <a:spLocks noGrp="1"/>
          </p:cNvSpPr>
          <p:nvPr>
            <p:ph type="title"/>
          </p:nvPr>
        </p:nvSpPr>
        <p:spPr>
          <a:xfrm>
            <a:off x="643467" y="321734"/>
            <a:ext cx="10905066" cy="1135737"/>
          </a:xfrm>
        </p:spPr>
        <p:txBody>
          <a:bodyPr>
            <a:normAutofit/>
          </a:bodyPr>
          <a:lstStyle/>
          <a:p>
            <a:pPr algn="ctr"/>
            <a:r>
              <a:rPr lang="en-US" u="sng" dirty="0"/>
              <a:t>Problem Statement</a:t>
            </a:r>
          </a:p>
        </p:txBody>
      </p:sp>
      <p:sp>
        <p:nvSpPr>
          <p:cNvPr id="3" name="Content Placeholder 2">
            <a:extLst>
              <a:ext uri="{FF2B5EF4-FFF2-40B4-BE49-F238E27FC236}">
                <a16:creationId xmlns:a16="http://schemas.microsoft.com/office/drawing/2014/main" id="{BBB09597-E8B6-48D7-8C4E-1785C54F9109}"/>
              </a:ext>
            </a:extLst>
          </p:cNvPr>
          <p:cNvSpPr>
            <a:spLocks noGrp="1"/>
          </p:cNvSpPr>
          <p:nvPr>
            <p:ph idx="1"/>
          </p:nvPr>
        </p:nvSpPr>
        <p:spPr>
          <a:xfrm>
            <a:off x="1341409" y="1782981"/>
            <a:ext cx="9217217" cy="4393982"/>
          </a:xfrm>
        </p:spPr>
        <p:txBody>
          <a:bodyPr>
            <a:normAutofit/>
          </a:bodyPr>
          <a:lstStyle/>
          <a:p>
            <a:r>
              <a:rPr lang="en-US" sz="2600" dirty="0"/>
              <a:t>Most of the currently employed machine learning techniques have been used to predict the future prices of an asset on different timeframes without risk or confidence measures.</a:t>
            </a:r>
          </a:p>
          <a:p>
            <a:pPr marL="0" indent="0">
              <a:buNone/>
            </a:pPr>
            <a:endParaRPr lang="en-US" sz="2600" dirty="0"/>
          </a:p>
          <a:p>
            <a:r>
              <a:rPr lang="en-US" sz="2600" dirty="0"/>
              <a:t>Limitations on usage of heavily relied upon technical indicators like RSI, MACD etc. in conjunction with the present models. A lot of successful traders rely on signals from multiple indicators to make a decision which needs to be accounted for in our model.</a:t>
            </a:r>
          </a:p>
          <a:p>
            <a:endParaRPr lang="en-US" sz="2000" dirty="0"/>
          </a:p>
          <a:p>
            <a:pPr marL="0" indent="0">
              <a:buNone/>
            </a:pPr>
            <a:endParaRPr lang="en-US" sz="2000" dirty="0"/>
          </a:p>
          <a:p>
            <a:endParaRPr lang="en-US" sz="2000" dirty="0"/>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5624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BD7877-A11C-41FA-9595-E9307FBDD506}"/>
              </a:ext>
            </a:extLst>
          </p:cNvPr>
          <p:cNvSpPr>
            <a:spLocks noGrp="1"/>
          </p:cNvSpPr>
          <p:nvPr>
            <p:ph type="title"/>
          </p:nvPr>
        </p:nvSpPr>
        <p:spPr>
          <a:xfrm>
            <a:off x="643467" y="321734"/>
            <a:ext cx="10905066" cy="1135737"/>
          </a:xfrm>
        </p:spPr>
        <p:txBody>
          <a:bodyPr>
            <a:normAutofit/>
          </a:bodyPr>
          <a:lstStyle/>
          <a:p>
            <a:pPr algn="ctr"/>
            <a:r>
              <a:rPr lang="en-US" u="sng" dirty="0"/>
              <a:t>Models</a:t>
            </a:r>
          </a:p>
        </p:txBody>
      </p:sp>
      <p:sp>
        <p:nvSpPr>
          <p:cNvPr id="3" name="Content Placeholder 2">
            <a:extLst>
              <a:ext uri="{FF2B5EF4-FFF2-40B4-BE49-F238E27FC236}">
                <a16:creationId xmlns:a16="http://schemas.microsoft.com/office/drawing/2014/main" id="{0335FB00-3C75-4B85-8CD9-9E0A492992D3}"/>
              </a:ext>
            </a:extLst>
          </p:cNvPr>
          <p:cNvSpPr>
            <a:spLocks noGrp="1"/>
          </p:cNvSpPr>
          <p:nvPr>
            <p:ph idx="1"/>
          </p:nvPr>
        </p:nvSpPr>
        <p:spPr>
          <a:xfrm>
            <a:off x="1148157" y="1521724"/>
            <a:ext cx="9707765" cy="4393982"/>
          </a:xfrm>
        </p:spPr>
        <p:txBody>
          <a:bodyPr>
            <a:normAutofit/>
          </a:bodyPr>
          <a:lstStyle/>
          <a:p>
            <a:r>
              <a:rPr lang="en-US" sz="2600" u="sng" dirty="0"/>
              <a:t>Unsupervised Learning : </a:t>
            </a:r>
          </a:p>
          <a:p>
            <a:pPr marL="0" indent="0">
              <a:lnSpc>
                <a:spcPct val="100000"/>
              </a:lnSpc>
              <a:buNone/>
            </a:pPr>
            <a:r>
              <a:rPr lang="en-US" sz="2400" dirty="0"/>
              <a:t>Principal Component Analysis for dimensionality reduction</a:t>
            </a:r>
          </a:p>
          <a:p>
            <a:r>
              <a:rPr lang="en-US" sz="2600" u="sng" dirty="0"/>
              <a:t>Supervised Learning: </a:t>
            </a:r>
          </a:p>
          <a:p>
            <a:pPr marL="0" indent="0">
              <a:buNone/>
            </a:pPr>
            <a:r>
              <a:rPr lang="en-US" sz="2400" dirty="0"/>
              <a:t>Support Vector Machines (SVM) as a benchmark algorithm and Decision Trees to obtain confidence measures.</a:t>
            </a:r>
          </a:p>
          <a:p>
            <a:r>
              <a:rPr lang="en-US" sz="2600" u="sng" dirty="0"/>
              <a:t>Reinforcement Learning : </a:t>
            </a:r>
          </a:p>
          <a:p>
            <a:pPr marL="0" indent="0">
              <a:buNone/>
            </a:pPr>
            <a:r>
              <a:rPr lang="en-US" sz="2400" dirty="0"/>
              <a:t>We will test this method as it could work well for time series problems.</a:t>
            </a:r>
          </a:p>
          <a:p>
            <a:r>
              <a:rPr lang="en-US" sz="2600" u="sng" dirty="0"/>
              <a:t>Data Set : </a:t>
            </a:r>
          </a:p>
          <a:p>
            <a:pPr marL="0" indent="0">
              <a:buNone/>
            </a:pPr>
            <a:r>
              <a:rPr lang="en-US" sz="2400" dirty="0" err="1"/>
              <a:t>Binance</a:t>
            </a:r>
            <a:r>
              <a:rPr lang="en-US" sz="2400" dirty="0"/>
              <a:t> API – Multiple timeframes and historical data available </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3814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BD7877-A11C-41FA-9595-E9307FBDD506}"/>
              </a:ext>
            </a:extLst>
          </p:cNvPr>
          <p:cNvSpPr>
            <a:spLocks noGrp="1"/>
          </p:cNvSpPr>
          <p:nvPr>
            <p:ph type="title"/>
          </p:nvPr>
        </p:nvSpPr>
        <p:spPr>
          <a:xfrm>
            <a:off x="643467" y="321734"/>
            <a:ext cx="10905066" cy="1135737"/>
          </a:xfrm>
        </p:spPr>
        <p:txBody>
          <a:bodyPr>
            <a:normAutofit/>
          </a:bodyPr>
          <a:lstStyle/>
          <a:p>
            <a:pPr algn="ctr"/>
            <a:r>
              <a:rPr lang="en-US" u="sng"/>
              <a:t>Potential Results</a:t>
            </a:r>
            <a:endParaRPr lang="en-US" u="sng" dirty="0"/>
          </a:p>
        </p:txBody>
      </p:sp>
      <p:sp>
        <p:nvSpPr>
          <p:cNvPr id="3" name="Content Placeholder 2">
            <a:extLst>
              <a:ext uri="{FF2B5EF4-FFF2-40B4-BE49-F238E27FC236}">
                <a16:creationId xmlns:a16="http://schemas.microsoft.com/office/drawing/2014/main" id="{0335FB00-3C75-4B85-8CD9-9E0A492992D3}"/>
              </a:ext>
            </a:extLst>
          </p:cNvPr>
          <p:cNvSpPr>
            <a:spLocks noGrp="1"/>
          </p:cNvSpPr>
          <p:nvPr>
            <p:ph idx="1"/>
          </p:nvPr>
        </p:nvSpPr>
        <p:spPr>
          <a:xfrm>
            <a:off x="1148157" y="1521724"/>
            <a:ext cx="9707765" cy="4393982"/>
          </a:xfrm>
        </p:spPr>
        <p:txBody>
          <a:bodyPr>
            <a:normAutofit/>
          </a:bodyPr>
          <a:lstStyle/>
          <a:p>
            <a:pPr marL="457200" lvl="1" indent="0">
              <a:buNone/>
            </a:pPr>
            <a:r>
              <a:rPr lang="en-US" sz="2600" dirty="0"/>
              <a:t>One of the possible three results will be provided to the user along with a confidence measure –</a:t>
            </a:r>
          </a:p>
          <a:p>
            <a:pPr marL="457200" lvl="1" indent="0">
              <a:buNone/>
            </a:pPr>
            <a:endParaRPr lang="en-US" sz="2600" dirty="0"/>
          </a:p>
          <a:p>
            <a:pPr marL="971550" lvl="1" indent="-514350">
              <a:buAutoNum type="arabicParenR"/>
            </a:pPr>
            <a:r>
              <a:rPr lang="en-US" sz="2600" dirty="0"/>
              <a:t>Buy </a:t>
            </a:r>
          </a:p>
          <a:p>
            <a:pPr marL="971550" lvl="1" indent="-514350">
              <a:buAutoNum type="arabicParenR"/>
            </a:pPr>
            <a:r>
              <a:rPr lang="en-US" sz="2600" dirty="0"/>
              <a:t>Sell</a:t>
            </a:r>
          </a:p>
          <a:p>
            <a:pPr marL="971550" lvl="1" indent="-514350">
              <a:buAutoNum type="arabicParenR"/>
            </a:pPr>
            <a:r>
              <a:rPr lang="en-US" sz="2600" dirty="0"/>
              <a:t>Neutral</a:t>
            </a:r>
          </a:p>
          <a:p>
            <a:pPr marL="457200" lvl="1" indent="0">
              <a:buNone/>
            </a:pPr>
            <a:endParaRPr lang="en-US" sz="2600" dirty="0"/>
          </a:p>
          <a:p>
            <a:pPr marL="457200" lvl="1" indent="0">
              <a:buNone/>
            </a:pPr>
            <a:endParaRPr lang="en-US" sz="2600" dirty="0"/>
          </a:p>
          <a:p>
            <a:pPr marL="457200" lvl="1" indent="0">
              <a:buNone/>
            </a:pPr>
            <a:r>
              <a:rPr lang="en-US" sz="2600" dirty="0"/>
              <a:t>Confidence Measure Range : 0 to 100</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9B8EB42-804A-4D5B-B958-26C8F606CF92}"/>
              </a:ext>
            </a:extLst>
          </p:cNvPr>
          <p:cNvPicPr>
            <a:picLocks noChangeAspect="1"/>
          </p:cNvPicPr>
          <p:nvPr/>
        </p:nvPicPr>
        <p:blipFill rotWithShape="1">
          <a:blip r:embed="rId2"/>
          <a:srcRect t="14987"/>
          <a:stretch/>
        </p:blipFill>
        <p:spPr>
          <a:xfrm>
            <a:off x="7832552" y="1986363"/>
            <a:ext cx="2421428" cy="1827642"/>
          </a:xfrm>
          <a:prstGeom prst="rect">
            <a:avLst/>
          </a:prstGeom>
        </p:spPr>
      </p:pic>
      <p:pic>
        <p:nvPicPr>
          <p:cNvPr id="7" name="Picture 6">
            <a:extLst>
              <a:ext uri="{FF2B5EF4-FFF2-40B4-BE49-F238E27FC236}">
                <a16:creationId xmlns:a16="http://schemas.microsoft.com/office/drawing/2014/main" id="{A932386C-0A2A-4EDE-8641-185DADC1F3F4}"/>
              </a:ext>
            </a:extLst>
          </p:cNvPr>
          <p:cNvPicPr>
            <a:picLocks noChangeAspect="1"/>
          </p:cNvPicPr>
          <p:nvPr/>
        </p:nvPicPr>
        <p:blipFill>
          <a:blip r:embed="rId3"/>
          <a:stretch>
            <a:fillRect/>
          </a:stretch>
        </p:blipFill>
        <p:spPr>
          <a:xfrm>
            <a:off x="7702357" y="4278644"/>
            <a:ext cx="2952750" cy="1438275"/>
          </a:xfrm>
          <a:prstGeom prst="rect">
            <a:avLst/>
          </a:prstGeom>
        </p:spPr>
      </p:pic>
    </p:spTree>
    <p:extLst>
      <p:ext uri="{BB962C8B-B14F-4D97-AF65-F5344CB8AC3E}">
        <p14:creationId xmlns:p14="http://schemas.microsoft.com/office/powerpoint/2010/main" val="10779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BD7877-A11C-41FA-9595-E9307FBDD506}"/>
              </a:ext>
            </a:extLst>
          </p:cNvPr>
          <p:cNvSpPr>
            <a:spLocks noGrp="1"/>
          </p:cNvSpPr>
          <p:nvPr>
            <p:ph type="title"/>
          </p:nvPr>
        </p:nvSpPr>
        <p:spPr>
          <a:xfrm>
            <a:off x="643467" y="321734"/>
            <a:ext cx="10905066" cy="1135737"/>
          </a:xfrm>
        </p:spPr>
        <p:txBody>
          <a:bodyPr>
            <a:normAutofit/>
          </a:bodyPr>
          <a:lstStyle/>
          <a:p>
            <a:pPr algn="ctr"/>
            <a:r>
              <a:rPr lang="en-US" u="sng" dirty="0"/>
              <a:t>Discussion</a:t>
            </a:r>
          </a:p>
        </p:txBody>
      </p:sp>
      <p:sp>
        <p:nvSpPr>
          <p:cNvPr id="3" name="Content Placeholder 2">
            <a:extLst>
              <a:ext uri="{FF2B5EF4-FFF2-40B4-BE49-F238E27FC236}">
                <a16:creationId xmlns:a16="http://schemas.microsoft.com/office/drawing/2014/main" id="{0335FB00-3C75-4B85-8CD9-9E0A492992D3}"/>
              </a:ext>
            </a:extLst>
          </p:cNvPr>
          <p:cNvSpPr>
            <a:spLocks noGrp="1"/>
          </p:cNvSpPr>
          <p:nvPr>
            <p:ph idx="1"/>
          </p:nvPr>
        </p:nvSpPr>
        <p:spPr>
          <a:xfrm>
            <a:off x="1148157" y="1521724"/>
            <a:ext cx="9707765" cy="4393982"/>
          </a:xfrm>
        </p:spPr>
        <p:txBody>
          <a:bodyPr>
            <a:normAutofit/>
          </a:bodyPr>
          <a:lstStyle/>
          <a:p>
            <a:r>
              <a:rPr lang="en-US" sz="2400" dirty="0"/>
              <a:t>We plan to employ proven technical indicators along with our model to make our decisions. Decision Trees could be used for this purpose and future scope could also involve using clustering techniques to group similarly trending assets to create a portfolio or diversify the risk.</a:t>
            </a:r>
          </a:p>
          <a:p>
            <a:endParaRPr lang="en-US" sz="2400" dirty="0"/>
          </a:p>
          <a:p>
            <a:r>
              <a:rPr lang="en-US" sz="2400" dirty="0"/>
              <a:t>Long-short term memory architecture has been found to be good for predictive analysis and this method could be experimented with our model to measure the results with classical techniques such as regression and SVM.</a:t>
            </a:r>
          </a:p>
          <a:p>
            <a:pPr marL="0" indent="0">
              <a:buNone/>
            </a:pPr>
            <a:endParaRPr lang="en-US" sz="24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23670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59</TotalTime>
  <Words>358</Words>
  <Application>Microsoft Office PowerPoint</Application>
  <PresentationFormat>Widescreen</PresentationFormat>
  <Paragraphs>42</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Trend Analysis with Confidence Measure for Crypto and Other Assets</vt:lpstr>
      <vt:lpstr>CS 7641 – Machine Learning TEAM 6</vt:lpstr>
      <vt:lpstr>Introduction</vt:lpstr>
      <vt:lpstr>Problem Statement</vt:lpstr>
      <vt:lpstr>Models</vt:lpstr>
      <vt:lpstr>Potential Results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 Analysis with Confidence Measure for Crypto and Other Assets</dc:title>
  <dc:creator>Vikas Rao</dc:creator>
  <cp:lastModifiedBy>Vikas Rao</cp:lastModifiedBy>
  <cp:revision>10</cp:revision>
  <dcterms:created xsi:type="dcterms:W3CDTF">2021-02-27T03:35:20Z</dcterms:created>
  <dcterms:modified xsi:type="dcterms:W3CDTF">2021-02-27T04:34:53Z</dcterms:modified>
</cp:coreProperties>
</file>